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71" r:id="rId7"/>
    <p:sldId id="273" r:id="rId8"/>
    <p:sldId id="272" r:id="rId9"/>
    <p:sldId id="267" r:id="rId10"/>
    <p:sldId id="268" r:id="rId11"/>
    <p:sldId id="261" r:id="rId12"/>
    <p:sldId id="269" r:id="rId13"/>
    <p:sldId id="270" r:id="rId14"/>
    <p:sldId id="262" r:id="rId15"/>
    <p:sldId id="263" r:id="rId16"/>
    <p:sldId id="264"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p:restoredTop sz="95833"/>
  </p:normalViewPr>
  <p:slideViewPr>
    <p:cSldViewPr snapToGrid="0" snapToObjects="1">
      <p:cViewPr varScale="1">
        <p:scale>
          <a:sx n="138" d="100"/>
          <a:sy n="138" d="100"/>
        </p:scale>
        <p:origin x="17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12/16/21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12/16/21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Second scenario</a:t>
            </a: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5198101" y="1690688"/>
            <a:ext cx="6222167" cy="3975695"/>
          </a:xfrm>
        </p:spPr>
        <p:txBody>
          <a:bodyPr>
            <a:normAutofit fontScale="92500" lnSpcReduction="20000"/>
          </a:bodyPr>
          <a:lstStyle/>
          <a:p>
            <a:pPr marL="0" indent="0" algn="just">
              <a:lnSpc>
                <a:spcPct val="150000"/>
              </a:lnSpc>
              <a:buNone/>
            </a:pPr>
            <a:r>
              <a:rPr lang="en-GB" sz="2000" dirty="0">
                <a:latin typeface="Avenir Next Ultra Light" panose="020B0203020202020204" pitchFamily="34" charset="77"/>
              </a:rPr>
              <a:t>In the second scenario, the collector isn’t interested in the gallery’s advertisement because the painting doesn’t match with his preferences. So, after receiving the advertisement, the customer sends a feedback message to the gallery letting them know they aren’t interested. Consequently, the gallery asks for the costumer’s preferences and returns a filtered catalogue, of which the collector selects one favourite painting. Finally, the negotiation starts and the costumer ends up buying that painting. </a:t>
            </a:r>
          </a:p>
        </p:txBody>
      </p:sp>
      <p:pic>
        <p:nvPicPr>
          <p:cNvPr id="2" name="Imagen 1">
            <a:extLst>
              <a:ext uri="{FF2B5EF4-FFF2-40B4-BE49-F238E27FC236}">
                <a16:creationId xmlns:a16="http://schemas.microsoft.com/office/drawing/2014/main" id="{B4E3AF27-ACD6-F141-8880-ED0270A7AB66}"/>
              </a:ext>
            </a:extLst>
          </p:cNvPr>
          <p:cNvPicPr>
            <a:picLocks noChangeAspect="1"/>
          </p:cNvPicPr>
          <p:nvPr/>
        </p:nvPicPr>
        <p:blipFill>
          <a:blip r:embed="rId2"/>
          <a:stretch>
            <a:fillRect/>
          </a:stretch>
        </p:blipFill>
        <p:spPr>
          <a:xfrm>
            <a:off x="838200" y="1750648"/>
            <a:ext cx="4426369" cy="3952115"/>
          </a:xfrm>
          <a:prstGeom prst="rect">
            <a:avLst/>
          </a:prstGeom>
        </p:spPr>
      </p:pic>
    </p:spTree>
    <p:extLst>
      <p:ext uri="{BB962C8B-B14F-4D97-AF65-F5344CB8AC3E}">
        <p14:creationId xmlns:p14="http://schemas.microsoft.com/office/powerpoint/2010/main" val="416489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459480-F405-214F-A73A-B051057FFD15}"/>
              </a:ext>
            </a:extLst>
          </p:cNvPr>
          <p:cNvPicPr>
            <a:picLocks noChangeAspect="1"/>
          </p:cNvPicPr>
          <p:nvPr/>
        </p:nvPicPr>
        <p:blipFill rotWithShape="1">
          <a:blip r:embed="rId2"/>
          <a:srcRect l="1731" r="13517" b="2386"/>
          <a:stretch/>
        </p:blipFill>
        <p:spPr>
          <a:xfrm>
            <a:off x="838200" y="1690688"/>
            <a:ext cx="8740515" cy="4261001"/>
          </a:xfrm>
          <a:prstGeom prst="rect">
            <a:avLst/>
          </a:prstGeom>
        </p:spPr>
      </p:pic>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850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70671"/>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Tree>
    <p:extLst>
      <p:ext uri="{BB962C8B-B14F-4D97-AF65-F5344CB8AC3E}">
        <p14:creationId xmlns:p14="http://schemas.microsoft.com/office/powerpoint/2010/main" val="196142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spTree>
    <p:extLst>
      <p:ext uri="{BB962C8B-B14F-4D97-AF65-F5344CB8AC3E}">
        <p14:creationId xmlns:p14="http://schemas.microsoft.com/office/powerpoint/2010/main" val="312143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spTree>
    <p:extLst>
      <p:ext uri="{BB962C8B-B14F-4D97-AF65-F5344CB8AC3E}">
        <p14:creationId xmlns:p14="http://schemas.microsoft.com/office/powerpoint/2010/main" val="170211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interface's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dirty="0">
                <a:latin typeface="Avenir Next Ultra Light" panose="020B0203020202020204" pitchFamily="34" charset="77"/>
                <a:ea typeface="Baskerville" panose="02020502070401020303" pitchFamily="18" charset="0"/>
              </a:rPr>
              <a:t>Art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sz="2400"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endParaRPr lang="en-GB" sz="2400" dirty="0">
              <a:latin typeface="Avenir Next Ultra Light" panose="020B0203020202020204" pitchFamily="34" charset="77"/>
            </a:endParaRP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	Example: </a:t>
            </a:r>
          </a:p>
        </p:txBody>
      </p:sp>
      <p:pic>
        <p:nvPicPr>
          <p:cNvPr id="6" name="Imagen 5">
            <a:extLst>
              <a:ext uri="{FF2B5EF4-FFF2-40B4-BE49-F238E27FC236}">
                <a16:creationId xmlns:a16="http://schemas.microsoft.com/office/drawing/2014/main" id="{10A06CB3-07C6-D14A-9ACA-76AEC6189318}"/>
              </a:ext>
            </a:extLst>
          </p:cNvPr>
          <p:cNvPicPr>
            <a:picLocks noChangeAspect="1"/>
          </p:cNvPicPr>
          <p:nvPr/>
        </p:nvPicPr>
        <p:blipFill rotWithShape="1">
          <a:blip r:embed="rId2"/>
          <a:srcRect l="216" r="1" b="80"/>
          <a:stretch/>
        </p:blipFill>
        <p:spPr>
          <a:xfrm>
            <a:off x="2706090" y="5612450"/>
            <a:ext cx="6779819" cy="203035"/>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750536" y="2010179"/>
            <a:ext cx="5095094" cy="888705"/>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optimal cases </a:t>
            </a:r>
            <a:r>
              <a:rPr lang="en-GB" sz="1800" dirty="0">
                <a:latin typeface="Avenir Next Ultra Light" panose="020B0203020202020204" pitchFamily="34" charset="77"/>
              </a:rPr>
              <a:t>of our communication protocol, where the collector </a:t>
            </a:r>
          </a:p>
        </p:txBody>
      </p:sp>
      <p:sp>
        <p:nvSpPr>
          <p:cNvPr id="7" name="CuadroTexto 6">
            <a:extLst>
              <a:ext uri="{FF2B5EF4-FFF2-40B4-BE49-F238E27FC236}">
                <a16:creationId xmlns:a16="http://schemas.microsoft.com/office/drawing/2014/main" id="{448D8DA5-6DDB-8442-A9AD-4332DEE62DD1}"/>
              </a:ext>
            </a:extLst>
          </p:cNvPr>
          <p:cNvSpPr txBox="1"/>
          <p:nvPr/>
        </p:nvSpPr>
        <p:spPr>
          <a:xfrm>
            <a:off x="750536" y="762102"/>
            <a:ext cx="6097348" cy="769441"/>
          </a:xfrm>
          <a:prstGeom prst="rect">
            <a:avLst/>
          </a:prstGeom>
          <a:noFill/>
        </p:spPr>
        <p:txBody>
          <a:bodyPr wrap="square">
            <a:spAutoFit/>
          </a:bodyPr>
          <a:lstStyle/>
          <a:p>
            <a:r>
              <a:rPr lang="en-GB" sz="4400" dirty="0">
                <a:latin typeface="Baskerville" panose="02020502070401020303" pitchFamily="18" charset="0"/>
                <a:ea typeface="Baskerville" panose="02020502070401020303" pitchFamily="18" charset="0"/>
              </a:rPr>
              <a:t>Interaction protocols</a:t>
            </a:r>
            <a:endParaRPr lang="en-GB" sz="4400" dirty="0"/>
          </a:p>
        </p:txBody>
      </p:sp>
      <p:pic>
        <p:nvPicPr>
          <p:cNvPr id="8" name="Imagen 7">
            <a:extLst>
              <a:ext uri="{FF2B5EF4-FFF2-40B4-BE49-F238E27FC236}">
                <a16:creationId xmlns:a16="http://schemas.microsoft.com/office/drawing/2014/main" id="{10BDAC1A-3F13-AB4A-9FB1-7C94617E7E3A}"/>
              </a:ext>
            </a:extLst>
          </p:cNvPr>
          <p:cNvPicPr>
            <a:picLocks noChangeAspect="1"/>
          </p:cNvPicPr>
          <p:nvPr/>
        </p:nvPicPr>
        <p:blipFill>
          <a:blip r:embed="rId2"/>
          <a:stretch>
            <a:fillRect/>
          </a:stretch>
        </p:blipFill>
        <p:spPr>
          <a:xfrm>
            <a:off x="6469395" y="1688561"/>
            <a:ext cx="5095094" cy="4564355"/>
          </a:xfrm>
          <a:prstGeom prst="rect">
            <a:avLst/>
          </a:prstGeom>
        </p:spPr>
      </p:pic>
    </p:spTree>
    <p:extLst>
      <p:ext uri="{BB962C8B-B14F-4D97-AF65-F5344CB8AC3E}">
        <p14:creationId xmlns:p14="http://schemas.microsoft.com/office/powerpoint/2010/main" val="4011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750536" y="2010179"/>
            <a:ext cx="4846700" cy="888705"/>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worst cases </a:t>
            </a:r>
            <a:r>
              <a:rPr lang="en-GB" sz="1800" dirty="0">
                <a:latin typeface="Avenir Next Ultra Light" panose="020B0203020202020204" pitchFamily="34" charset="77"/>
              </a:rPr>
              <a:t>of our communication protocol, where the collector </a:t>
            </a:r>
          </a:p>
        </p:txBody>
      </p:sp>
      <p:sp>
        <p:nvSpPr>
          <p:cNvPr id="7" name="CuadroTexto 6">
            <a:extLst>
              <a:ext uri="{FF2B5EF4-FFF2-40B4-BE49-F238E27FC236}">
                <a16:creationId xmlns:a16="http://schemas.microsoft.com/office/drawing/2014/main" id="{448D8DA5-6DDB-8442-A9AD-4332DEE62DD1}"/>
              </a:ext>
            </a:extLst>
          </p:cNvPr>
          <p:cNvSpPr txBox="1"/>
          <p:nvPr/>
        </p:nvSpPr>
        <p:spPr>
          <a:xfrm>
            <a:off x="750536" y="762102"/>
            <a:ext cx="6097348" cy="769441"/>
          </a:xfrm>
          <a:prstGeom prst="rect">
            <a:avLst/>
          </a:prstGeom>
          <a:noFill/>
        </p:spPr>
        <p:txBody>
          <a:bodyPr wrap="square">
            <a:spAutoFit/>
          </a:bodyPr>
          <a:lstStyle/>
          <a:p>
            <a:r>
              <a:rPr lang="en-GB" sz="4400" dirty="0">
                <a:latin typeface="Baskerville" panose="02020502070401020303" pitchFamily="18" charset="0"/>
                <a:ea typeface="Baskerville" panose="02020502070401020303" pitchFamily="18" charset="0"/>
              </a:rPr>
              <a:t>Interaction protocols</a:t>
            </a:r>
            <a:endParaRPr lang="en-GB" sz="4400" dirty="0"/>
          </a:p>
        </p:txBody>
      </p:sp>
      <p:pic>
        <p:nvPicPr>
          <p:cNvPr id="3" name="Imagen 2">
            <a:extLst>
              <a:ext uri="{FF2B5EF4-FFF2-40B4-BE49-F238E27FC236}">
                <a16:creationId xmlns:a16="http://schemas.microsoft.com/office/drawing/2014/main" id="{819DAA05-2FD0-CF4B-A0D1-71CCE14E079C}"/>
              </a:ext>
            </a:extLst>
          </p:cNvPr>
          <p:cNvPicPr>
            <a:picLocks noChangeAspect="1"/>
          </p:cNvPicPr>
          <p:nvPr/>
        </p:nvPicPr>
        <p:blipFill>
          <a:blip r:embed="rId2"/>
          <a:stretch>
            <a:fillRect/>
          </a:stretch>
        </p:blipFill>
        <p:spPr>
          <a:xfrm>
            <a:off x="6215055" y="1854309"/>
            <a:ext cx="5475156" cy="4096327"/>
          </a:xfrm>
          <a:prstGeom prst="rect">
            <a:avLst/>
          </a:prstGeom>
        </p:spPr>
      </p:pic>
    </p:spTree>
    <p:extLst>
      <p:ext uri="{BB962C8B-B14F-4D97-AF65-F5344CB8AC3E}">
        <p14:creationId xmlns:p14="http://schemas.microsoft.com/office/powerpoint/2010/main" val="389670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750536" y="1851198"/>
            <a:ext cx="10603264" cy="473206"/>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negotiation </a:t>
            </a:r>
            <a:r>
              <a:rPr lang="en-GB" sz="1800" dirty="0">
                <a:latin typeface="Avenir Next Ultra Light" panose="020B0203020202020204" pitchFamily="34" charset="77"/>
              </a:rPr>
              <a:t>of</a:t>
            </a:r>
          </a:p>
        </p:txBody>
      </p:sp>
      <p:sp>
        <p:nvSpPr>
          <p:cNvPr id="7" name="CuadroTexto 6">
            <a:extLst>
              <a:ext uri="{FF2B5EF4-FFF2-40B4-BE49-F238E27FC236}">
                <a16:creationId xmlns:a16="http://schemas.microsoft.com/office/drawing/2014/main" id="{448D8DA5-6DDB-8442-A9AD-4332DEE62DD1}"/>
              </a:ext>
            </a:extLst>
          </p:cNvPr>
          <p:cNvSpPr txBox="1"/>
          <p:nvPr/>
        </p:nvSpPr>
        <p:spPr>
          <a:xfrm>
            <a:off x="750536" y="762102"/>
            <a:ext cx="6097348" cy="769441"/>
          </a:xfrm>
          <a:prstGeom prst="rect">
            <a:avLst/>
          </a:prstGeom>
          <a:noFill/>
        </p:spPr>
        <p:txBody>
          <a:bodyPr wrap="square">
            <a:spAutoFit/>
          </a:bodyPr>
          <a:lstStyle/>
          <a:p>
            <a:r>
              <a:rPr lang="en-GB" sz="4400" dirty="0">
                <a:latin typeface="Baskerville" panose="02020502070401020303" pitchFamily="18" charset="0"/>
                <a:ea typeface="Baskerville" panose="02020502070401020303" pitchFamily="18" charset="0"/>
              </a:rPr>
              <a:t>Interaction protocols</a:t>
            </a:r>
            <a:endParaRPr lang="en-GB" sz="4400" dirty="0"/>
          </a:p>
        </p:txBody>
      </p:sp>
      <p:pic>
        <p:nvPicPr>
          <p:cNvPr id="2" name="Imagen 1">
            <a:extLst>
              <a:ext uri="{FF2B5EF4-FFF2-40B4-BE49-F238E27FC236}">
                <a16:creationId xmlns:a16="http://schemas.microsoft.com/office/drawing/2014/main" id="{1C31708B-8168-8144-8A68-2D8EDFEE6784}"/>
              </a:ext>
            </a:extLst>
          </p:cNvPr>
          <p:cNvPicPr>
            <a:picLocks noChangeAspect="1"/>
          </p:cNvPicPr>
          <p:nvPr/>
        </p:nvPicPr>
        <p:blipFill>
          <a:blip r:embed="rId2"/>
          <a:stretch>
            <a:fillRect/>
          </a:stretch>
        </p:blipFill>
        <p:spPr>
          <a:xfrm>
            <a:off x="3769433" y="2644059"/>
            <a:ext cx="4565469" cy="4032736"/>
          </a:xfrm>
          <a:prstGeom prst="rect">
            <a:avLst/>
          </a:prstGeom>
        </p:spPr>
      </p:pic>
    </p:spTree>
    <p:extLst>
      <p:ext uri="{BB962C8B-B14F-4D97-AF65-F5344CB8AC3E}">
        <p14:creationId xmlns:p14="http://schemas.microsoft.com/office/powerpoint/2010/main" val="945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E0BD29E-DA77-C645-8309-5A2C56DC5562}"/>
              </a:ext>
            </a:extLst>
          </p:cNvPr>
          <p:cNvPicPr>
            <a:picLocks noChangeAspect="1"/>
          </p:cNvPicPr>
          <p:nvPr/>
        </p:nvPicPr>
        <p:blipFill>
          <a:blip r:embed="rId2"/>
          <a:stretch>
            <a:fillRect/>
          </a:stretch>
        </p:blipFill>
        <p:spPr>
          <a:xfrm>
            <a:off x="7168300" y="1789218"/>
            <a:ext cx="4392362" cy="3975695"/>
          </a:xfrm>
          <a:prstGeom prst="rect">
            <a:avLst/>
          </a:prstGeom>
        </p:spPr>
      </p:pic>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First scenario</a:t>
            </a: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838200" y="1690688"/>
            <a:ext cx="6222167" cy="3975695"/>
          </a:xfrm>
        </p:spPr>
        <p:txBody>
          <a:bodyPr>
            <a:normAutofit/>
          </a:bodyPr>
          <a:lstStyle/>
          <a:p>
            <a:pPr marL="0" indent="0" algn="just">
              <a:lnSpc>
                <a:spcPct val="150000"/>
              </a:lnSpc>
              <a:buNone/>
            </a:pPr>
            <a:r>
              <a:rPr lang="en-GB" sz="2000" dirty="0">
                <a:latin typeface="Avenir Next Ultra Light" panose="020B0203020202020204" pitchFamily="34" charset="77"/>
              </a:rPr>
              <a:t>In the first scenario, we consider that the collector is already interested in the gallery’s advertisement, so its description matches with the collector’s preferences. Once the collector has received the advertisement, the collector sends a feedback message to the gallery informing about their interest in the advertised painting. Then, the negotiation starts and the costumer ends up buying the painting.</a:t>
            </a:r>
          </a:p>
        </p:txBody>
      </p:sp>
    </p:spTree>
    <p:extLst>
      <p:ext uri="{BB962C8B-B14F-4D97-AF65-F5344CB8AC3E}">
        <p14:creationId xmlns:p14="http://schemas.microsoft.com/office/powerpoint/2010/main" val="329293345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TotalTime>
  <Words>491</Words>
  <Application>Microsoft Macintosh PowerPoint</Application>
  <PresentationFormat>Panorámica</PresentationFormat>
  <Paragraphs>47</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Avenir Next Ultra Light</vt:lpstr>
      <vt:lpstr>Baskerville</vt:lpstr>
      <vt:lpstr>Calibri</vt:lpstr>
      <vt:lpstr>Calibri Light</vt:lpstr>
      <vt:lpstr>Tema de Office</vt:lpstr>
      <vt:lpstr>Market  in NetLogo</vt:lpstr>
      <vt:lpstr>Index</vt:lpstr>
      <vt:lpstr>Introduction</vt:lpstr>
      <vt:lpstr>Motivation and description of the system</vt:lpstr>
      <vt:lpstr>Interaction protocols</vt:lpstr>
      <vt:lpstr>Presentación de PowerPoint</vt:lpstr>
      <vt:lpstr>Presentación de PowerPoint</vt:lpstr>
      <vt:lpstr>Presentación de PowerPoint</vt:lpstr>
      <vt:lpstr>Interaction protocols. First scenario</vt:lpstr>
      <vt:lpstr>Interaction protocols. Second scenario</vt:lpstr>
      <vt:lpstr>Interface design</vt:lpstr>
      <vt:lpstr>Interface design. Simulating the negotiation</vt:lpstr>
      <vt:lpstr>Interface design. Galleries, paintings and collectors</vt:lpstr>
      <vt:lpstr>Experiments and results</vt:lpstr>
      <vt:lpstr>Analysis and 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JORDI BONET VALIENTE</cp:lastModifiedBy>
  <cp:revision>19</cp:revision>
  <dcterms:created xsi:type="dcterms:W3CDTF">2021-12-03T07:00:04Z</dcterms:created>
  <dcterms:modified xsi:type="dcterms:W3CDTF">2021-12-16T18:24:05Z</dcterms:modified>
</cp:coreProperties>
</file>